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6858000" cx="9144000"/>
  <p:notesSz cx="7315200" cy="9601200"/>
  <p:embeddedFontLst>
    <p:embeddedFont>
      <p:font typeface="Garamond"/>
      <p:regular r:id="rId43"/>
      <p:bold r:id="rId44"/>
      <p:italic r:id="rId45"/>
      <p:boldItalic r:id="rId46"/>
    </p:embeddedFont>
    <p:embeddedFont>
      <p:font typeface="Tahoma"/>
      <p:regular r:id="rId47"/>
      <p:bold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font" Target="fonts/Garamond-bold.fntdata"/><Relationship Id="rId21" Type="http://schemas.openxmlformats.org/officeDocument/2006/relationships/slide" Target="slides/slide15.xml"/><Relationship Id="rId43" Type="http://schemas.openxmlformats.org/officeDocument/2006/relationships/font" Target="fonts/Garamond-regular.fntdata"/><Relationship Id="rId24" Type="http://schemas.openxmlformats.org/officeDocument/2006/relationships/slide" Target="slides/slide18.xml"/><Relationship Id="rId46" Type="http://schemas.openxmlformats.org/officeDocument/2006/relationships/font" Target="fonts/Garamond-boldItalic.fntdata"/><Relationship Id="rId23" Type="http://schemas.openxmlformats.org/officeDocument/2006/relationships/slide" Target="slides/slide17.xml"/><Relationship Id="rId45" Type="http://schemas.openxmlformats.org/officeDocument/2006/relationships/font" Target="fonts/Garamon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schemas.openxmlformats.org/officeDocument/2006/relationships/font" Target="fonts/Tahoma-bold.fntdata"/><Relationship Id="rId25" Type="http://schemas.openxmlformats.org/officeDocument/2006/relationships/slide" Target="slides/slide19.xml"/><Relationship Id="rId47" Type="http://schemas.openxmlformats.org/officeDocument/2006/relationships/font" Target="fonts/Tahoma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375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1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p1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9" name="Google Shape;199;p1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1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7" name="Google Shape;207;p1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Google Shape;208;p1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p18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0" name="Google Shape;230;p1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p19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7" name="Google Shape;237;p2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Google Shape;238;p20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5" name="Google Shape;245;p2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p2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9" name="Google Shape;259;p2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Google Shape;260;p2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0" name="Google Shape;280;p2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p2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9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2" name="Google Shape;302;p3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Google Shape;303;p30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8" name="Google Shape;308;p3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Google Shape;309;p3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4" name="Google Shape;314;p3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5" name="Google Shape;315;p3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1" name="Google Shape;321;p3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2" name="Google Shape;322;p3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4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0" name="Google Shape;330;p3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Google Shape;331;p3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5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7" name="Google Shape;337;p3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Google Shape;338;p3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6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44" name="Google Shape;344;p3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Google Shape;345;p3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type="ctrTitle"/>
          </p:nvPr>
        </p:nvSpPr>
        <p:spPr>
          <a:xfrm>
            <a:off x="914400" y="1524000"/>
            <a:ext cx="76231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560"/>
              </a:spcBef>
              <a:spcAft>
                <a:spcPts val="0"/>
              </a:spcAft>
              <a:buSzPts val="1820"/>
              <a:buFont typeface="Noto Sans Symbols"/>
              <a:buNone/>
              <a:defRPr sz="2800"/>
            </a:lvl1pPr>
            <a:lvl2pPr lvl="1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  <p:sp>
        <p:nvSpPr>
          <p:cNvPr id="83" name="Google Shape;83;p1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indent="-304800" lvl="1" marL="914400" algn="l">
              <a:spcBef>
                <a:spcPts val="400"/>
              </a:spcBef>
              <a:spcAft>
                <a:spcPts val="0"/>
              </a:spcAft>
              <a:buSzPts val="1200"/>
              <a:buChar char="❑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❑"/>
              <a:defRPr sz="1600"/>
            </a:lvl4pPr>
            <a:lvl5pPr indent="-304800" lvl="4" marL="22860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5pPr>
            <a:lvl6pPr indent="-304800" lvl="5" marL="27432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6pPr>
            <a:lvl7pPr indent="-304800" lvl="6" marL="32004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7pPr>
            <a:lvl8pPr indent="-304800" lvl="7" marL="36576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8pPr>
            <a:lvl9pPr indent="-304800" lvl="8" marL="411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9pPr>
          </a:lstStyle>
          <a:p/>
        </p:txBody>
      </p:sp>
      <p:sp>
        <p:nvSpPr>
          <p:cNvPr id="84" name="Google Shape;84;p1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  <p:sp>
        <p:nvSpPr>
          <p:cNvPr id="85" name="Google Shape;85;p1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indent="-304800" lvl="1" marL="914400" algn="l">
              <a:spcBef>
                <a:spcPts val="400"/>
              </a:spcBef>
              <a:spcAft>
                <a:spcPts val="0"/>
              </a:spcAft>
              <a:buSzPts val="1200"/>
              <a:buChar char="❑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❑"/>
              <a:defRPr sz="1600"/>
            </a:lvl4pPr>
            <a:lvl5pPr indent="-304800" lvl="4" marL="22860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5pPr>
            <a:lvl6pPr indent="-304800" lvl="5" marL="27432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6pPr>
            <a:lvl7pPr indent="-304800" lvl="6" marL="32004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7pPr>
            <a:lvl8pPr indent="-304800" lvl="7" marL="36576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8pPr>
            <a:lvl9pPr indent="-304800" lvl="8" marL="411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4170" lvl="0" marL="45720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indent="-320040" lvl="1" marL="914400" algn="l">
              <a:spcBef>
                <a:spcPts val="480"/>
              </a:spcBef>
              <a:spcAft>
                <a:spcPts val="0"/>
              </a:spcAft>
              <a:buSzPts val="1440"/>
              <a:buChar char="❑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 sz="1800"/>
            </a:lvl4pPr>
            <a:lvl5pPr indent="-314325" lvl="4" marL="22860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9pPr>
          </a:lstStyle>
          <a:p/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4170" lvl="0" marL="45720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indent="-320040" lvl="1" marL="914400" algn="l">
              <a:spcBef>
                <a:spcPts val="480"/>
              </a:spcBef>
              <a:spcAft>
                <a:spcPts val="0"/>
              </a:spcAft>
              <a:buSzPts val="1440"/>
              <a:buChar char="❑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 sz="1800"/>
            </a:lvl4pPr>
            <a:lvl5pPr indent="-314325" lvl="4" marL="22860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indent="-314325" lvl="4" marL="22860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" type="objOnly">
  <p:cSld name="OBJECT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idx="1" type="body"/>
          </p:nvPr>
        </p:nvSpPr>
        <p:spPr>
          <a:xfrm>
            <a:off x="457200" y="277813"/>
            <a:ext cx="822960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indent="-314325" lvl="4" marL="22860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indent="-314325" lvl="4" marL="22860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indent="-314325" lvl="4" marL="22860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61" name="Google Shape;61;p8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0680" lvl="0" marL="457200" algn="l">
              <a:spcBef>
                <a:spcPts val="640"/>
              </a:spcBef>
              <a:spcAft>
                <a:spcPts val="0"/>
              </a:spcAft>
              <a:buSzPts val="2080"/>
              <a:buChar char="■"/>
              <a:defRPr sz="3200"/>
            </a:lvl1pPr>
            <a:lvl2pPr indent="-335280" lvl="1" marL="914400" algn="l">
              <a:spcBef>
                <a:spcPts val="560"/>
              </a:spcBef>
              <a:spcAft>
                <a:spcPts val="0"/>
              </a:spcAft>
              <a:buSzPts val="1680"/>
              <a:buChar char="❑"/>
              <a:defRPr sz="2800"/>
            </a:lvl2pPr>
            <a:lvl3pPr indent="-327660" lvl="2" marL="13716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3pPr>
            <a:lvl4pPr indent="-317500" lvl="3" marL="1828800" algn="l">
              <a:spcBef>
                <a:spcPts val="400"/>
              </a:spcBef>
              <a:spcAft>
                <a:spcPts val="0"/>
              </a:spcAft>
              <a:buSzPts val="1400"/>
              <a:buChar char="❑"/>
              <a:defRPr sz="2000"/>
            </a:lvl4pPr>
            <a:lvl5pPr indent="-323850" lvl="4" marL="228600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5pPr>
            <a:lvl6pPr indent="-323850" lvl="5" marL="274320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6pPr>
            <a:lvl7pPr indent="-323850" lvl="6" marL="320040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7pPr>
            <a:lvl8pPr indent="-323850" lvl="7" marL="365760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8pPr>
            <a:lvl9pPr indent="-323850" lvl="8" marL="411480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9pPr>
          </a:lstStyle>
          <a:p/>
        </p:txBody>
      </p:sp>
      <p:sp>
        <p:nvSpPr>
          <p:cNvPr id="67" name="Google Shape;6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609600" y="1219200"/>
            <a:ext cx="7924800" cy="914400"/>
          </a:xfrm>
          <a:custGeom>
            <a:rect b="b" l="l" r="r" t="t"/>
            <a:pathLst>
              <a:path extrusionOk="0" h="1000" w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cap="flat" cmpd="sng" w="25400">
            <a:solidFill>
              <a:schemeClr val="accent1"/>
            </a:solidFill>
            <a:prstDash val="solid"/>
            <a:miter lim="524288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1981200" y="3962400"/>
            <a:ext cx="6511925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2" name="Google Shape;12;p1"/>
          <p:cNvCxnSpPr/>
          <p:nvPr/>
        </p:nvCxnSpPr>
        <p:spPr>
          <a:xfrm>
            <a:off x="0" y="1447800"/>
            <a:ext cx="6172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3" name="Google Shape;13;p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242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766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9405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43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242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766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9405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43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381000" y="228600"/>
            <a:ext cx="8229600" cy="609600"/>
          </a:xfrm>
          <a:custGeom>
            <a:rect b="b" l="l" r="r" t="t"/>
            <a:pathLst>
              <a:path extrusionOk="0" h="1000" w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miter lim="524288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3"/>
          <p:cNvCxnSpPr/>
          <p:nvPr/>
        </p:nvCxnSpPr>
        <p:spPr>
          <a:xfrm>
            <a:off x="457200" y="6172200"/>
            <a:ext cx="82296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2" name="Google Shape;32;p3"/>
          <p:cNvCxnSpPr/>
          <p:nvPr/>
        </p:nvCxnSpPr>
        <p:spPr>
          <a:xfrm>
            <a:off x="0" y="1447800"/>
            <a:ext cx="6172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3" name="Google Shape;33;p3"/>
          <p:cNvSpPr txBox="1"/>
          <p:nvPr/>
        </p:nvSpPr>
        <p:spPr>
          <a:xfrm>
            <a:off x="431800" y="6392862"/>
            <a:ext cx="329247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None/>
            </a:pPr>
            <a:r>
              <a:rPr b="0" i="0" lang="en-US" sz="1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Slide </a:t>
            </a:r>
            <a:fld id="{00000000-1234-1234-1234-123412341234}" type="slidenum">
              <a:rPr b="0" i="0" lang="en-US" sz="1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ctrTitle"/>
          </p:nvPr>
        </p:nvSpPr>
        <p:spPr>
          <a:xfrm>
            <a:off x="914400" y="1524000"/>
            <a:ext cx="76231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Garamond"/>
              <a:buNone/>
            </a:pPr>
            <a:r>
              <a:rPr b="0" i="0" lang="en-US" sz="5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Image Compression</a:t>
            </a:r>
            <a:endParaRPr/>
          </a:p>
        </p:txBody>
      </p:sp>
      <p:sp>
        <p:nvSpPr>
          <p:cNvPr id="108" name="Google Shape;108;p15"/>
          <p:cNvSpPr txBox="1"/>
          <p:nvPr>
            <p:ph idx="1" type="subTitle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 Image Processing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Color Look-Up-Table (Statistical)</a:t>
            </a:r>
            <a:endParaRPr/>
          </a:p>
        </p:txBody>
      </p:sp>
      <p:pic>
        <p:nvPicPr>
          <p:cNvPr descr="CLUT" id="170" name="Google Shape;17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5" y="1371600"/>
            <a:ext cx="9077325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Run Length Encoding </a:t>
            </a:r>
            <a:endParaRPr/>
          </a:p>
        </p:txBody>
      </p:sp>
      <p:pic>
        <p:nvPicPr>
          <p:cNvPr descr="runlength" id="177" name="Google Shape;177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495425"/>
            <a:ext cx="8574087" cy="50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tcomp" id="183" name="Google Shape;183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"/>
            <a:ext cx="9204325" cy="66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uffman" id="189" name="Google Shape;189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262" y="73025"/>
            <a:ext cx="8948737" cy="670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Compression Basics</a:t>
            </a:r>
            <a:endParaRPr/>
          </a:p>
        </p:txBody>
      </p:sp>
      <p:sp>
        <p:nvSpPr>
          <p:cNvPr id="196" name="Google Shape;196;p28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rgbClr val="E02B00"/>
                </a:solidFill>
                <a:latin typeface="Arial"/>
                <a:ea typeface="Arial"/>
                <a:cs typeface="Arial"/>
                <a:sym typeface="Arial"/>
              </a:rPr>
              <a:t>Simple compression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rgbClr val="E02B00"/>
                </a:solidFill>
                <a:latin typeface="Arial"/>
                <a:ea typeface="Arial"/>
                <a:cs typeface="Arial"/>
                <a:sym typeface="Arial"/>
              </a:rPr>
              <a:t>Statistical techniques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rgbClr val="E02B00"/>
                </a:solidFill>
                <a:latin typeface="Arial"/>
                <a:ea typeface="Arial"/>
                <a:cs typeface="Arial"/>
                <a:sym typeface="Arial"/>
              </a:rPr>
              <a:t>Interpolation-based techniques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Transforms</a:t>
            </a:r>
            <a:endParaRPr/>
          </a:p>
          <a:p>
            <a:pPr indent="-219075" lvl="0" marL="342900" rtl="0" algn="l">
              <a:spcBef>
                <a:spcPts val="600"/>
              </a:spcBef>
              <a:spcAft>
                <a:spcPts val="0"/>
              </a:spcAft>
              <a:buSzPts val="1950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Interpolative Compression</a:t>
            </a:r>
            <a:endParaRPr/>
          </a:p>
        </p:txBody>
      </p:sp>
      <p:sp>
        <p:nvSpPr>
          <p:cNvPr id="203" name="Google Shape;203;p29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Acquire chrominance at lower resolution</a:t>
            </a:r>
            <a:endParaRPr/>
          </a:p>
          <a:p>
            <a:pPr indent="-325436" lvl="1" marL="66992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have lower chrominance acquity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Sub-sample by a factor of four in horizontal and vertical direction</a:t>
            </a:r>
            <a:endParaRPr/>
          </a:p>
        </p:txBody>
      </p:sp>
      <p:pic>
        <p:nvPicPr>
          <p:cNvPr descr="horizss" id="204" name="Google Shape;20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962400"/>
            <a:ext cx="81534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Interpolative Compression</a:t>
            </a:r>
            <a:endParaRPr/>
          </a:p>
        </p:txBody>
      </p:sp>
      <p:sp>
        <p:nvSpPr>
          <p:cNvPr id="211" name="Google Shape;211;p30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Acquire chrominance at lower resolution</a:t>
            </a:r>
            <a:endParaRPr/>
          </a:p>
          <a:p>
            <a:pPr indent="-325436" lvl="1" marL="66992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have lower chrominance acquity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Sub-sample by a factor of four in horizontal and vertical direction</a:t>
            </a:r>
            <a:endParaRPr/>
          </a:p>
        </p:txBody>
      </p:sp>
      <p:pic>
        <p:nvPicPr>
          <p:cNvPr descr="vertss" id="212" name="Google Shape;21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038600"/>
            <a:ext cx="8255000" cy="223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Reconstruction</a:t>
            </a:r>
            <a:endParaRPr/>
          </a:p>
        </p:txBody>
      </p:sp>
      <p:sp>
        <p:nvSpPr>
          <p:cNvPr id="219" name="Google Shape;219;p31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bilinear interpolation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Gives excellent results</a:t>
            </a:r>
            <a:endParaRPr/>
          </a:p>
        </p:txBody>
      </p:sp>
      <p:pic>
        <p:nvPicPr>
          <p:cNvPr descr="biinterp" id="220" name="Google Shape;22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971800"/>
            <a:ext cx="8328025" cy="344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Significant Compression</a:t>
            </a:r>
            <a:endParaRPr/>
          </a:p>
        </p:txBody>
      </p:sp>
      <p:pic>
        <p:nvPicPr>
          <p:cNvPr descr="sigcomp" id="227" name="Google Shape;22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524000"/>
            <a:ext cx="8235950" cy="483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Compression Basics</a:t>
            </a:r>
            <a:endParaRPr/>
          </a:p>
        </p:txBody>
      </p:sp>
      <p:sp>
        <p:nvSpPr>
          <p:cNvPr id="234" name="Google Shape;234;p33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rgbClr val="E02B00"/>
                </a:solidFill>
                <a:latin typeface="Arial"/>
                <a:ea typeface="Arial"/>
                <a:cs typeface="Arial"/>
                <a:sym typeface="Arial"/>
              </a:rPr>
              <a:t>Simple compression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rgbClr val="E02B00"/>
                </a:solidFill>
                <a:latin typeface="Arial"/>
                <a:ea typeface="Arial"/>
                <a:cs typeface="Arial"/>
                <a:sym typeface="Arial"/>
              </a:rPr>
              <a:t>Statistical techniques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rgbClr val="E02B00"/>
                </a:solidFill>
                <a:latin typeface="Arial"/>
                <a:ea typeface="Arial"/>
                <a:cs typeface="Arial"/>
                <a:sym typeface="Arial"/>
              </a:rPr>
              <a:t>Interpolation-based techniques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rgbClr val="E02B00"/>
                </a:solidFill>
                <a:latin typeface="Arial"/>
                <a:ea typeface="Arial"/>
                <a:cs typeface="Arial"/>
                <a:sym typeface="Arial"/>
              </a:rPr>
              <a:t>Transforms</a:t>
            </a:r>
            <a:endParaRPr/>
          </a:p>
          <a:p>
            <a:pPr indent="-219075" lvl="0" marL="342900" rtl="0" algn="l">
              <a:spcBef>
                <a:spcPts val="600"/>
              </a:spcBef>
              <a:spcAft>
                <a:spcPts val="0"/>
              </a:spcAft>
              <a:buSzPts val="1950"/>
              <a:buNone/>
            </a:pPr>
            <a:r>
              <a:t/>
            </a:r>
            <a:endParaRPr b="0" i="0" sz="3000" u="none">
              <a:solidFill>
                <a:srgbClr val="E02B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Image and Video</a:t>
            </a:r>
            <a:endParaRPr/>
          </a:p>
        </p:txBody>
      </p:sp>
      <p:pic>
        <p:nvPicPr>
          <p:cNvPr descr="jmpeg1" id="115" name="Google Shape;115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2057400"/>
            <a:ext cx="8812212" cy="4011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Luminance Contrast Sensitivity</a:t>
            </a:r>
            <a:endParaRPr/>
          </a:p>
        </p:txBody>
      </p:sp>
      <p:sp>
        <p:nvSpPr>
          <p:cNvPr id="241" name="Google Shape;241;p34"/>
          <p:cNvSpPr txBox="1"/>
          <p:nvPr>
            <p:ph idx="1" type="body"/>
          </p:nvPr>
        </p:nvSpPr>
        <p:spPr>
          <a:xfrm>
            <a:off x="381000" y="1600200"/>
            <a:ext cx="83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 contrast required to </a:t>
            </a:r>
            <a:r>
              <a:rPr b="0" i="1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detect</a:t>
            </a: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particular frequency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sensitive at 4-5 cycles per degree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50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50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9075" lvl="0" marL="342900" rtl="0" algn="l">
              <a:spcBef>
                <a:spcPts val="600"/>
              </a:spcBef>
              <a:spcAft>
                <a:spcPts val="0"/>
              </a:spcAft>
              <a:buSzPts val="1950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ntsense" id="242" name="Google Shape;24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3276600"/>
            <a:ext cx="5951537" cy="33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Testing Contrast Sensitivity</a:t>
            </a:r>
            <a:endParaRPr/>
          </a:p>
        </p:txBody>
      </p:sp>
      <p:pic>
        <p:nvPicPr>
          <p:cNvPr descr="conttest" id="249" name="Google Shape;249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143000"/>
            <a:ext cx="7623175" cy="543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Temporal Contrast Sensitivity</a:t>
            </a:r>
            <a:endParaRPr/>
          </a:p>
        </p:txBody>
      </p:sp>
      <p:sp>
        <p:nvSpPr>
          <p:cNvPr id="255" name="Google Shape;255;p36"/>
          <p:cNvSpPr txBox="1"/>
          <p:nvPr>
            <p:ph idx="1" type="body"/>
          </p:nvPr>
        </p:nvSpPr>
        <p:spPr>
          <a:xfrm>
            <a:off x="381000" y="1676400"/>
            <a:ext cx="3810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 image of flat fields temporally varying in intensity like a sine wave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flicker is detectable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Cycles per second</a:t>
            </a:r>
            <a:endParaRPr/>
          </a:p>
        </p:txBody>
      </p:sp>
      <p:pic>
        <p:nvPicPr>
          <p:cNvPr descr="tempcsf" id="256" name="Google Shape;25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0" y="1371600"/>
            <a:ext cx="4662487" cy="524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CSF and filters</a:t>
            </a:r>
            <a:endParaRPr/>
          </a:p>
        </p:txBody>
      </p:sp>
      <p:sp>
        <p:nvSpPr>
          <p:cNvPr id="263" name="Google Shape;263;p37"/>
          <p:cNvSpPr txBox="1"/>
          <p:nvPr>
            <p:ph idx="1" type="body"/>
          </p:nvPr>
        </p:nvSpPr>
        <p:spPr>
          <a:xfrm>
            <a:off x="152400" y="1600200"/>
            <a:ext cx="396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spatial and temporal CSF act as band pass filters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they interact?</a:t>
            </a:r>
            <a:endParaRPr/>
          </a:p>
          <a:p>
            <a:pPr indent="-325436" lvl="1" marL="669925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higher temporal frequency, acts as low pass filter</a:t>
            </a:r>
            <a:endParaRPr/>
          </a:p>
        </p:txBody>
      </p:sp>
      <p:pic>
        <p:nvPicPr>
          <p:cNvPr descr="tempspccsf" id="264" name="Google Shape;26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0350" y="1828800"/>
            <a:ext cx="5073650" cy="3884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Chrominance Contrast Sensitivity</a:t>
            </a:r>
            <a:endParaRPr/>
          </a:p>
        </p:txBody>
      </p:sp>
      <p:sp>
        <p:nvSpPr>
          <p:cNvPr id="270" name="Google Shape;270;p38"/>
          <p:cNvSpPr txBox="1"/>
          <p:nvPr>
            <p:ph idx="1" type="body"/>
          </p:nvPr>
        </p:nvSpPr>
        <p:spPr>
          <a:xfrm>
            <a:off x="381000" y="15240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90"/>
              <a:buFont typeface="Noto Sans Symbols"/>
              <a:buChar char="■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Gratings</a:t>
            </a:r>
            <a:endParaRPr/>
          </a:p>
          <a:p>
            <a:pPr indent="-325436" lvl="1" marL="66992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Red-Green (602, 526nm)</a:t>
            </a:r>
            <a:endParaRPr/>
          </a:p>
          <a:p>
            <a:pPr indent="-325436" lvl="1" marL="66992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Blue-Yellow (470, 577nm)</a:t>
            </a:r>
            <a:endParaRPr/>
          </a:p>
        </p:txBody>
      </p:sp>
      <p:pic>
        <p:nvPicPr>
          <p:cNvPr descr="chromCSF" id="271" name="Google Shape;27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3581400"/>
            <a:ext cx="6115050" cy="281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Compare with luminance CSF</a:t>
            </a:r>
            <a:endParaRPr/>
          </a:p>
        </p:txBody>
      </p:sp>
      <p:sp>
        <p:nvSpPr>
          <p:cNvPr id="277" name="Google Shape;277;p39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pass filter rather than bandpass filter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Sensitivity is lower</a:t>
            </a:r>
            <a:endParaRPr/>
          </a:p>
          <a:p>
            <a:pPr indent="-325436" lvl="1" marL="66992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sensitive to luminance change than to chrominance change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frequency cut-off is 11 cycles per degree rather than 30 cycles per degree</a:t>
            </a:r>
            <a:endParaRPr/>
          </a:p>
          <a:p>
            <a:pPr indent="-325436" lvl="1" marL="66992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 acuity is lower than luminance acuity</a:t>
            </a:r>
            <a:endParaRPr/>
          </a:p>
          <a:p>
            <a:pPr indent="-325437" lvl="1" marL="66992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560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5584" lvl="0" marL="342900" rtl="0" algn="l">
              <a:spcBef>
                <a:spcPts val="520"/>
              </a:spcBef>
              <a:spcAft>
                <a:spcPts val="0"/>
              </a:spcAft>
              <a:buSzPts val="1690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Important points</a:t>
            </a:r>
            <a:endParaRPr/>
          </a:p>
        </p:txBody>
      </p:sp>
      <p:sp>
        <p:nvSpPr>
          <p:cNvPr id="284" name="Google Shape;284;p40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more sensitive to lower frequencies than to higher frequencies in luminance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less sensitive to chrominance than to luminance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less sensitive to high temporal frequency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ct" id="289" name="Google Shape;289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62" y="0"/>
            <a:ext cx="9050337" cy="686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ctanalysis" id="294" name="Google Shape;2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075" y="241300"/>
            <a:ext cx="8620125" cy="60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ctsynthesis" id="299" name="Google Shape;299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0"/>
            <a:ext cx="8931275" cy="667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Formats</a:t>
            </a:r>
            <a:endParaRPr/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RGB is not used for transmission of signals between capture and display devices</a:t>
            </a:r>
            <a:endParaRPr/>
          </a:p>
          <a:p>
            <a:pPr indent="-325436" lvl="1" marL="66992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 expensive, needs too much bandwidth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Converted to luminance and chrominance formats</a:t>
            </a:r>
            <a:endParaRPr/>
          </a:p>
          <a:p>
            <a:pPr indent="-325436" lvl="1" marL="66992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standard YIQ or YUV format</a:t>
            </a:r>
            <a:endParaRPr/>
          </a:p>
        </p:txBody>
      </p:sp>
      <p:pic>
        <p:nvPicPr>
          <p:cNvPr descr="convert" id="123" name="Google Shape;1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800600"/>
            <a:ext cx="825817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ctsynthesiseqn" id="305" name="Google Shape;305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225" y="152400"/>
            <a:ext cx="8994775" cy="6164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pegcomp" id="311" name="Google Shape;311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"/>
            <a:ext cx="9140825" cy="640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9075" lvl="0" marL="342900" rtl="0" algn="l">
              <a:spcBef>
                <a:spcPts val="0"/>
              </a:spcBef>
              <a:spcAft>
                <a:spcPts val="0"/>
              </a:spcAft>
              <a:buSzPts val="1950"/>
              <a:buNone/>
            </a:pPr>
            <a:r>
              <a:t/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ctcoding" id="318" name="Google Shape;31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0962"/>
            <a:ext cx="9242425" cy="677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jpegquant" id="325" name="Google Shape;325;p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62" y="0"/>
            <a:ext cx="9113837" cy="669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7"/>
          <p:cNvSpPr txBox="1"/>
          <p:nvPr/>
        </p:nvSpPr>
        <p:spPr>
          <a:xfrm>
            <a:off x="228600" y="5715000"/>
            <a:ext cx="55626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7"/>
          <p:cNvSpPr txBox="1"/>
          <p:nvPr/>
        </p:nvSpPr>
        <p:spPr>
          <a:xfrm>
            <a:off x="228600" y="5815012"/>
            <a:ext cx="55245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rPr b="1" i="0" lang="en-US" sz="2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Humans are not sensitive to high frequencies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DC Coefficients DPCM</a:t>
            </a:r>
            <a:endParaRPr/>
          </a:p>
        </p:txBody>
      </p:sp>
      <p:pic>
        <p:nvPicPr>
          <p:cNvPr descr="DCdiffcode" id="334" name="Google Shape;334;p48"/>
          <p:cNvPicPr preferRelativeResize="0"/>
          <p:nvPr/>
        </p:nvPicPr>
        <p:blipFill rotWithShape="1">
          <a:blip r:embed="rId3">
            <a:alphaModFix/>
          </a:blip>
          <a:srcRect b="0" l="0" r="0" t="19702"/>
          <a:stretch/>
        </p:blipFill>
        <p:spPr>
          <a:xfrm>
            <a:off x="258762" y="2095500"/>
            <a:ext cx="8885237" cy="4189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ccode" id="340" name="Google Shape;340;p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700" y="76200"/>
            <a:ext cx="9004300" cy="6169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pegpipe" id="341" name="Google Shape;34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19087" y="0"/>
            <a:ext cx="97821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pegres" id="347" name="Google Shape;347;p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325" y="0"/>
            <a:ext cx="8829675" cy="686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Compression Issues</a:t>
            </a:r>
            <a:endParaRPr/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bits we need?</a:t>
            </a:r>
            <a:endParaRPr/>
          </a:p>
          <a:p>
            <a:pPr indent="-325436" lvl="1" marL="66992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Deals with perceptible color resolution</a:t>
            </a:r>
            <a:endParaRPr/>
          </a:p>
          <a:p>
            <a:pPr indent="-325436" lvl="1" marL="66992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to do with difference threshold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much frequency do we need?</a:t>
            </a:r>
            <a:endParaRPr/>
          </a:p>
          <a:p>
            <a:pPr indent="-325436" lvl="1" marL="66992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Deals with perceptible frequency </a:t>
            </a:r>
            <a:endParaRPr/>
          </a:p>
          <a:p>
            <a:pPr indent="-325436" lvl="1" marL="66992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spatial and temporal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much can we perceive?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Compression Issues</a:t>
            </a:r>
            <a:endParaRPr/>
          </a:p>
        </p:txBody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3810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90"/>
              <a:buFont typeface="Noto Sans Symbols"/>
              <a:buChar char="■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Bandwidth requirements of resulting stream</a:t>
            </a:r>
            <a:endParaRPr/>
          </a:p>
          <a:p>
            <a:pPr indent="-325437" lvl="1" marL="669925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❑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Bits per pixel (bpp)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690"/>
              <a:buFont typeface="Noto Sans Symbols"/>
              <a:buChar char="■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quality</a:t>
            </a:r>
            <a:endParaRPr/>
          </a:p>
          <a:p>
            <a:pPr indent="-325437" lvl="1" marL="669925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❑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Compression/decompression speed</a:t>
            </a:r>
            <a:endParaRPr/>
          </a:p>
          <a:p>
            <a:pPr indent="-325437" lvl="1" marL="669925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❑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Latency</a:t>
            </a:r>
            <a:endParaRPr/>
          </a:p>
          <a:p>
            <a:pPr indent="-325437" lvl="1" marL="669925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❑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</a:t>
            </a:r>
            <a:endParaRPr/>
          </a:p>
          <a:p>
            <a:pPr indent="-325437" lvl="1" marL="669925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❑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Symmetry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690"/>
              <a:buFont typeface="Noto Sans Symbols"/>
              <a:buChar char="■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Robustness</a:t>
            </a:r>
            <a:endParaRPr/>
          </a:p>
          <a:p>
            <a:pPr indent="-325437" lvl="1" marL="669925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❑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Tolerance of errors and loss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690"/>
              <a:buFont typeface="Noto Sans Symbols"/>
              <a:buChar char="■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 requirements</a:t>
            </a:r>
            <a:endParaRPr/>
          </a:p>
          <a:p>
            <a:pPr indent="-325437" lvl="1" marL="669925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❑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Live video</a:t>
            </a:r>
            <a:endParaRPr/>
          </a:p>
          <a:p>
            <a:pPr indent="-325437" lvl="1" marL="669925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❑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Stored video</a:t>
            </a:r>
            <a:endParaRPr/>
          </a:p>
          <a:p>
            <a:pPr indent="-252095" lvl="0" marL="342900" rtl="0" algn="l">
              <a:spcBef>
                <a:spcPts val="440"/>
              </a:spcBef>
              <a:spcAft>
                <a:spcPts val="0"/>
              </a:spcAft>
              <a:buSzPts val="1430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Compression Basics</a:t>
            </a:r>
            <a:endParaRPr/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compression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Statistical techniques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Interpolation-based techniques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Transforms</a:t>
            </a:r>
            <a:endParaRPr/>
          </a:p>
          <a:p>
            <a:pPr indent="-219075" lvl="0" marL="342900" rtl="0" algn="l">
              <a:spcBef>
                <a:spcPts val="600"/>
              </a:spcBef>
              <a:spcAft>
                <a:spcPts val="0"/>
              </a:spcAft>
              <a:buSzPts val="1950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Compression Basics</a:t>
            </a:r>
            <a:endParaRPr/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rgbClr val="E02B00"/>
                </a:solidFill>
                <a:latin typeface="Arial"/>
                <a:ea typeface="Arial"/>
                <a:cs typeface="Arial"/>
                <a:sym typeface="Arial"/>
              </a:rPr>
              <a:t>Simple compression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Statistical techniques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Interpolation-based techniques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Transforms</a:t>
            </a:r>
            <a:endParaRPr/>
          </a:p>
          <a:p>
            <a:pPr indent="-219075" lvl="0" marL="342900" rtl="0" algn="l">
              <a:spcBef>
                <a:spcPts val="600"/>
              </a:spcBef>
              <a:spcAft>
                <a:spcPts val="0"/>
              </a:spcAft>
              <a:buSzPts val="1950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Bit Reduction</a:t>
            </a:r>
            <a:endParaRPr/>
          </a:p>
        </p:txBody>
      </p:sp>
      <p:pic>
        <p:nvPicPr>
          <p:cNvPr descr="simplecomp" id="156" name="Google Shape;156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950" y="1524000"/>
            <a:ext cx="8401050" cy="5148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Compression Basics</a:t>
            </a:r>
            <a:endParaRPr/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rgbClr val="E02B00"/>
                </a:solidFill>
                <a:latin typeface="Arial"/>
                <a:ea typeface="Arial"/>
                <a:cs typeface="Arial"/>
                <a:sym typeface="Arial"/>
              </a:rPr>
              <a:t>Simple compression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rgbClr val="E02B00"/>
                </a:solidFill>
                <a:latin typeface="Arial"/>
                <a:ea typeface="Arial"/>
                <a:cs typeface="Arial"/>
                <a:sym typeface="Arial"/>
              </a:rPr>
              <a:t>Statistical techniques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Interpolation-based techniques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Transforms</a:t>
            </a:r>
            <a:endParaRPr/>
          </a:p>
          <a:p>
            <a:pPr indent="-219075" lvl="0" marL="342900" rtl="0" algn="l">
              <a:spcBef>
                <a:spcPts val="600"/>
              </a:spcBef>
              <a:spcAft>
                <a:spcPts val="0"/>
              </a:spcAft>
              <a:buSzPts val="1950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